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9" r:id="rId2"/>
    <p:sldId id="260" r:id="rId3"/>
    <p:sldId id="258"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93834-A69F-41F1-9418-A915EBE89221}" type="datetimeFigureOut">
              <a:rPr lang="en-US" smtClean="0"/>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E65DB-0BD0-4865-8AA4-28A8BC59C994}" type="slidenum">
              <a:rPr lang="en-US" smtClean="0"/>
              <a:t>‹#›</a:t>
            </a:fld>
            <a:endParaRPr lang="en-US"/>
          </a:p>
        </p:txBody>
      </p:sp>
    </p:spTree>
    <p:extLst>
      <p:ext uri="{BB962C8B-B14F-4D97-AF65-F5344CB8AC3E}">
        <p14:creationId xmlns:p14="http://schemas.microsoft.com/office/powerpoint/2010/main" val="218527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C2CEC42-F63B-4984-A2F7-6DA71831D1FD}" type="datetimeFigureOut">
              <a:rPr lang="en-US" smtClean="0"/>
              <a:t>9/5/2012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B06AC9F-DCFE-48A9-A254-7E07E735F65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CEC42-F63B-4984-A2F7-6DA71831D1FD}"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6AC9F-DCFE-48A9-A254-7E07E735F6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B06AC9F-DCFE-48A9-A254-7E07E735F65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CEC42-F63B-4984-A2F7-6DA71831D1FD}"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C2CEC42-F63B-4984-A2F7-6DA71831D1FD}"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B06AC9F-DCFE-48A9-A254-7E07E735F65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C2CEC42-F63B-4984-A2F7-6DA71831D1FD}" type="datetimeFigureOut">
              <a:rPr lang="en-US" smtClean="0"/>
              <a:t>9/5/2012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B06AC9F-DCFE-48A9-A254-7E07E735F65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C2CEC42-F63B-4984-A2F7-6DA71831D1FD}" type="datetimeFigureOut">
              <a:rPr lang="en-US" smtClean="0"/>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6AC9F-DCFE-48A9-A254-7E07E735F65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C2CEC42-F63B-4984-A2F7-6DA71831D1FD}" type="datetimeFigureOut">
              <a:rPr lang="en-US" smtClean="0"/>
              <a:t>9/5/2012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B06AC9F-DCFE-48A9-A254-7E07E735F65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2CEC42-F63B-4984-A2F7-6DA71831D1FD}" type="datetimeFigureOut">
              <a:rPr lang="en-US" smtClean="0"/>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B06AC9F-DCFE-48A9-A254-7E07E735F6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C2CEC42-F63B-4984-A2F7-6DA71831D1FD}" type="datetimeFigureOut">
              <a:rPr lang="en-US" smtClean="0"/>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B06AC9F-DCFE-48A9-A254-7E07E735F6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B06AC9F-DCFE-48A9-A254-7E07E735F65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C2CEC42-F63B-4984-A2F7-6DA71831D1FD}" type="datetimeFigureOut">
              <a:rPr lang="en-US" smtClean="0"/>
              <a:t>9/5/2012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B06AC9F-DCFE-48A9-A254-7E07E735F65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C2CEC42-F63B-4984-A2F7-6DA71831D1FD}" type="datetimeFigureOut">
              <a:rPr lang="en-US" smtClean="0"/>
              <a:t>9/5/2012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C2CEC42-F63B-4984-A2F7-6DA71831D1FD}" type="datetimeFigureOut">
              <a:rPr lang="en-US" smtClean="0"/>
              <a:t>9/5/2012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B06AC9F-DCFE-48A9-A254-7E07E735F65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Pyramid from </a:t>
            </a:r>
            <a:r>
              <a:rPr lang="en-US" sz="2000" i="1" dirty="0"/>
              <a:t>The 5 Dysfunctions of a Team </a:t>
            </a:r>
            <a:r>
              <a:rPr lang="en-US" sz="2000" dirty="0"/>
              <a:t>(</a:t>
            </a:r>
            <a:r>
              <a:rPr lang="en-US" sz="2000" dirty="0" err="1"/>
              <a:t>Lencioni</a:t>
            </a:r>
            <a:r>
              <a:rPr lang="en-US" sz="2000" dirty="0" smtClean="0"/>
              <a:t>)</a:t>
            </a:r>
            <a:endParaRPr lang="en-US" sz="2000" dirty="0"/>
          </a:p>
        </p:txBody>
      </p:sp>
      <p:pic>
        <p:nvPicPr>
          <p:cNvPr id="4" name="Picture 2" descr="http://tomorrowsreflection.com/wp-content/uploads/2012/01/five-dysfunctions-pyramid.gif"/>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915319" y="2032000"/>
            <a:ext cx="5276850" cy="3562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443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Leadership-related terms </a:t>
            </a:r>
            <a:r>
              <a:rPr lang="en-US" sz="2700" smtClean="0"/>
              <a:t>and questions</a:t>
            </a:r>
            <a:endParaRPr lang="en-US" sz="2700" dirty="0"/>
          </a:p>
        </p:txBody>
      </p:sp>
      <p:sp>
        <p:nvSpPr>
          <p:cNvPr id="3" name="Content Placeholder 2"/>
          <p:cNvSpPr>
            <a:spLocks noGrp="1"/>
          </p:cNvSpPr>
          <p:nvPr>
            <p:ph sz="quarter" idx="1"/>
          </p:nvPr>
        </p:nvSpPr>
        <p:spPr>
          <a:xfrm>
            <a:off x="312938" y="1676400"/>
            <a:ext cx="8503920" cy="2892552"/>
          </a:xfrm>
        </p:spPr>
        <p:txBody>
          <a:bodyPr numCol="3">
            <a:normAutofit fontScale="70000" lnSpcReduction="20000"/>
          </a:bodyPr>
          <a:lstStyle/>
          <a:p>
            <a:pPr marL="0" indent="0">
              <a:buNone/>
            </a:pPr>
            <a:r>
              <a:rPr lang="en-US" dirty="0" smtClean="0"/>
              <a:t>Relationships</a:t>
            </a:r>
          </a:p>
          <a:p>
            <a:pPr marL="0" indent="0">
              <a:buNone/>
            </a:pPr>
            <a:r>
              <a:rPr lang="en-US" dirty="0" smtClean="0"/>
              <a:t>Possibility</a:t>
            </a:r>
          </a:p>
          <a:p>
            <a:pPr marL="0" indent="0">
              <a:buNone/>
            </a:pPr>
            <a:r>
              <a:rPr lang="en-US" dirty="0" smtClean="0"/>
              <a:t>Vision</a:t>
            </a:r>
          </a:p>
          <a:p>
            <a:pPr marL="0" indent="0">
              <a:buNone/>
            </a:pPr>
            <a:r>
              <a:rPr lang="en-US" dirty="0" smtClean="0"/>
              <a:t>Action</a:t>
            </a:r>
          </a:p>
          <a:p>
            <a:pPr marL="0" indent="0">
              <a:buNone/>
            </a:pPr>
            <a:r>
              <a:rPr lang="en-US" dirty="0" smtClean="0"/>
              <a:t>Mobilize</a:t>
            </a: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Integrity</a:t>
            </a:r>
          </a:p>
          <a:p>
            <a:pPr marL="0" indent="0">
              <a:buNone/>
            </a:pPr>
            <a:r>
              <a:rPr lang="en-US" dirty="0" smtClean="0"/>
              <a:t>Community</a:t>
            </a:r>
          </a:p>
          <a:p>
            <a:pPr marL="0" indent="0">
              <a:buNone/>
            </a:pPr>
            <a:r>
              <a:rPr lang="en-US" dirty="0" smtClean="0"/>
              <a:t>Positive change</a:t>
            </a:r>
          </a:p>
          <a:p>
            <a:pPr marL="0" indent="0">
              <a:buNone/>
            </a:pPr>
            <a:r>
              <a:rPr lang="en-US" dirty="0" smtClean="0"/>
              <a:t>Inspire</a:t>
            </a:r>
          </a:p>
          <a:p>
            <a:pPr marL="0" indent="0">
              <a:buNone/>
            </a:pPr>
            <a:r>
              <a:rPr lang="en-US" dirty="0" smtClean="0"/>
              <a:t>Coach</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Dream</a:t>
            </a:r>
          </a:p>
          <a:p>
            <a:pPr marL="0" indent="0">
              <a:buNone/>
            </a:pPr>
            <a:r>
              <a:rPr lang="en-US" dirty="0" smtClean="0"/>
              <a:t>Mentor</a:t>
            </a:r>
          </a:p>
          <a:p>
            <a:pPr marL="0" indent="0">
              <a:buNone/>
            </a:pPr>
            <a:r>
              <a:rPr lang="en-US" dirty="0" smtClean="0"/>
              <a:t>Communicate</a:t>
            </a:r>
          </a:p>
          <a:p>
            <a:pPr marL="0" indent="0">
              <a:buNone/>
            </a:pPr>
            <a:r>
              <a:rPr lang="en-US" dirty="0" smtClean="0"/>
              <a:t>Trust</a:t>
            </a:r>
          </a:p>
          <a:p>
            <a:pPr marL="0" indent="0">
              <a:buNone/>
            </a:pPr>
            <a:r>
              <a:rPr lang="en-US" dirty="0" smtClean="0"/>
              <a:t>Respect</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12938" y="4267200"/>
            <a:ext cx="8458200" cy="2585323"/>
          </a:xfrm>
          <a:prstGeom prst="rect">
            <a:avLst/>
          </a:prstGeom>
          <a:noFill/>
        </p:spPr>
        <p:txBody>
          <a:bodyPr wrap="square" rtlCol="0">
            <a:spAutoFit/>
          </a:bodyPr>
          <a:lstStyle/>
          <a:p>
            <a:r>
              <a:rPr lang="en-US" dirty="0" smtClean="0"/>
              <a:t>What is the difference between an </a:t>
            </a:r>
            <a:r>
              <a:rPr lang="en-US" i="1" dirty="0" smtClean="0"/>
              <a:t>effective </a:t>
            </a:r>
            <a:r>
              <a:rPr lang="en-US" dirty="0" smtClean="0"/>
              <a:t>leader and a </a:t>
            </a:r>
            <a:r>
              <a:rPr lang="en-US" i="1" dirty="0" smtClean="0"/>
              <a:t>good </a:t>
            </a:r>
            <a:r>
              <a:rPr lang="en-US" dirty="0" smtClean="0"/>
              <a:t>leader?</a:t>
            </a:r>
          </a:p>
          <a:p>
            <a:endParaRPr lang="en-US" dirty="0" smtClean="0"/>
          </a:p>
          <a:p>
            <a:r>
              <a:rPr lang="en-US" dirty="0" smtClean="0"/>
              <a:t>What is the place of </a:t>
            </a:r>
            <a:r>
              <a:rPr lang="en-US" i="1" dirty="0" smtClean="0"/>
              <a:t>integrity</a:t>
            </a:r>
            <a:r>
              <a:rPr lang="en-US" dirty="0" smtClean="0"/>
              <a:t> in leadership?</a:t>
            </a:r>
          </a:p>
          <a:p>
            <a:endParaRPr lang="en-US" dirty="0"/>
          </a:p>
          <a:p>
            <a:r>
              <a:rPr lang="en-US" dirty="0" smtClean="0"/>
              <a:t>How would you judge leaders who inspired atrocities (e.g., Hitler, Stalin, Kim-Jong Il)?  Would you deem them ineffective leaders?  Bad leaders?  </a:t>
            </a:r>
          </a:p>
          <a:p>
            <a:endParaRPr lang="en-US" dirty="0"/>
          </a:p>
          <a:p>
            <a:endParaRPr lang="en-US" dirty="0" smtClean="0"/>
          </a:p>
          <a:p>
            <a:endParaRPr lang="en-US" dirty="0"/>
          </a:p>
        </p:txBody>
      </p:sp>
    </p:spTree>
    <p:extLst>
      <p:ext uri="{BB962C8B-B14F-4D97-AF65-F5344CB8AC3E}">
        <p14:creationId xmlns:p14="http://schemas.microsoft.com/office/powerpoint/2010/main" val="26134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81000"/>
          </a:xfrm>
        </p:spPr>
        <p:txBody>
          <a:bodyPr>
            <a:noAutofit/>
          </a:bodyPr>
          <a:lstStyle/>
          <a:p>
            <a:r>
              <a:rPr lang="en-US" sz="2000" dirty="0" smtClean="0"/>
              <a:t>A few definitions of </a:t>
            </a:r>
            <a:r>
              <a:rPr lang="en-US" sz="2000" i="1" dirty="0" smtClean="0"/>
              <a:t>leadership</a:t>
            </a:r>
            <a:endParaRPr lang="en-US" sz="2000" dirty="0"/>
          </a:p>
        </p:txBody>
      </p:sp>
      <p:sp>
        <p:nvSpPr>
          <p:cNvPr id="3" name="Content Placeholder 2"/>
          <p:cNvSpPr>
            <a:spLocks noGrp="1"/>
          </p:cNvSpPr>
          <p:nvPr>
            <p:ph sz="quarter" idx="1"/>
          </p:nvPr>
        </p:nvSpPr>
        <p:spPr/>
        <p:txBody>
          <a:bodyPr>
            <a:normAutofit fontScale="85000" lnSpcReduction="20000"/>
          </a:bodyPr>
          <a:lstStyle/>
          <a:p>
            <a:r>
              <a:rPr lang="en-US" sz="2000" dirty="0" smtClean="0"/>
              <a:t>“Leadership involves living in a state of </a:t>
            </a:r>
            <a:r>
              <a:rPr lang="en-US" sz="2000" i="1" dirty="0" smtClean="0"/>
              <a:t>possibility</a:t>
            </a:r>
            <a:r>
              <a:rPr lang="en-US" sz="2000" dirty="0" smtClean="0"/>
              <a:t>, making a commitment to a </a:t>
            </a:r>
            <a:r>
              <a:rPr lang="en-US" sz="2000" i="1" dirty="0" smtClean="0"/>
              <a:t>vision,</a:t>
            </a:r>
            <a:r>
              <a:rPr lang="en-US" sz="2000" dirty="0" smtClean="0"/>
              <a:t> developing </a:t>
            </a:r>
            <a:r>
              <a:rPr lang="en-US" sz="2000" i="1" dirty="0" smtClean="0"/>
              <a:t>relationships</a:t>
            </a:r>
            <a:r>
              <a:rPr lang="en-US" sz="2000" dirty="0" smtClean="0"/>
              <a:t> to move the vision into </a:t>
            </a:r>
            <a:r>
              <a:rPr lang="en-US" sz="2000" i="1" dirty="0" smtClean="0"/>
              <a:t>action,</a:t>
            </a:r>
            <a:r>
              <a:rPr lang="en-US" sz="2000" dirty="0" smtClean="0"/>
              <a:t> and sustaining a high level of </a:t>
            </a:r>
            <a:r>
              <a:rPr lang="en-US" sz="2000" i="1" dirty="0" smtClean="0"/>
              <a:t>integrity</a:t>
            </a:r>
            <a:r>
              <a:rPr lang="en-US" sz="2000" dirty="0" smtClean="0"/>
              <a:t>.  Effective leadership takes place in the context of a </a:t>
            </a:r>
            <a:r>
              <a:rPr lang="en-US" sz="2000" i="1" dirty="0" smtClean="0"/>
              <a:t>community</a:t>
            </a:r>
            <a:r>
              <a:rPr lang="en-US" sz="2000" dirty="0" smtClean="0"/>
              <a:t> and results in </a:t>
            </a:r>
            <a:r>
              <a:rPr lang="en-US" sz="2000" i="1" dirty="0" smtClean="0"/>
              <a:t>positive change</a:t>
            </a:r>
            <a:r>
              <a:rPr lang="en-US" sz="2000" dirty="0" smtClean="0"/>
              <a:t>.” (</a:t>
            </a:r>
            <a:r>
              <a:rPr lang="en-US" sz="2000" dirty="0" err="1" smtClean="0"/>
              <a:t>LeaderShape</a:t>
            </a:r>
            <a:r>
              <a:rPr lang="en-US" sz="2000" dirty="0" smtClean="0"/>
              <a:t>® Institute)</a:t>
            </a:r>
          </a:p>
          <a:p>
            <a:endParaRPr lang="en-US" sz="2000" dirty="0" smtClean="0"/>
          </a:p>
          <a:p>
            <a:r>
              <a:rPr lang="en-US" sz="2000" dirty="0" smtClean="0"/>
              <a:t>“If your actions inspire others to dream more, learn more, do more and become more, you are a leader.” (John Quincy Adams)</a:t>
            </a:r>
          </a:p>
          <a:p>
            <a:endParaRPr lang="en-US" sz="2000" dirty="0" smtClean="0"/>
          </a:p>
          <a:p>
            <a:r>
              <a:rPr lang="en-US" sz="2000" dirty="0" smtClean="0"/>
              <a:t>“Leadership is a function of knowing yourself, having a vision that is well communicated, building trust among colleagues, and taking effective action to realize your own leadership potential.” (Warren </a:t>
            </a:r>
            <a:r>
              <a:rPr lang="en-US" sz="2000" dirty="0" err="1" smtClean="0"/>
              <a:t>Bennis</a:t>
            </a:r>
            <a:r>
              <a:rPr lang="en-US" sz="2000" dirty="0" smtClean="0"/>
              <a:t>)</a:t>
            </a:r>
          </a:p>
          <a:p>
            <a:endParaRPr lang="en-US" sz="2000" dirty="0" smtClean="0"/>
          </a:p>
          <a:p>
            <a:r>
              <a:rPr lang="en-US" sz="2000" dirty="0" smtClean="0"/>
              <a:t>“To lead people, walk beside them ... As for the best leaders, the people do not notice their existence. The next best, the people honor and praise. The next, the people fear; and the next, the people hate ... When the best leader's work is done the people say, “We did it ourselves!’” (Lao </a:t>
            </a:r>
            <a:r>
              <a:rPr lang="en-US" sz="2000" dirty="0" err="1" smtClean="0"/>
              <a:t>Tsu</a:t>
            </a:r>
            <a:r>
              <a:rPr lang="en-US" sz="2000" dirty="0" smtClean="0"/>
              <a:t>)</a:t>
            </a:r>
          </a:p>
          <a:p>
            <a:endParaRPr lang="en-US" sz="2000" dirty="0" smtClean="0"/>
          </a:p>
          <a:p>
            <a:pPr marL="0" indent="0">
              <a:buNone/>
            </a:pPr>
            <a:r>
              <a:rPr lang="en-US" sz="2000" dirty="0" smtClean="0"/>
              <a:t>Note:  Leadership goes beyond the power to influence.  They’re about having a vision, inspiring others, and doing so with integrity, respect, and trust.</a:t>
            </a:r>
          </a:p>
          <a:p>
            <a:endParaRPr lang="en-US" sz="2000" dirty="0"/>
          </a:p>
          <a:p>
            <a:endParaRPr lang="en-US" sz="2000" dirty="0"/>
          </a:p>
        </p:txBody>
      </p:sp>
    </p:spTree>
    <p:extLst>
      <p:ext uri="{BB962C8B-B14F-4D97-AF65-F5344CB8AC3E}">
        <p14:creationId xmlns:p14="http://schemas.microsoft.com/office/powerpoint/2010/main" val="3808342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446" t="12506" r="3961" b="-9244"/>
          <a:stretch/>
        </p:blipFill>
        <p:spPr bwMode="auto">
          <a:xfrm>
            <a:off x="-147961" y="-76200"/>
            <a:ext cx="9601200" cy="813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4060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52</TotalTime>
  <Words>306</Words>
  <Application>Microsoft Office PowerPoint</Application>
  <PresentationFormat>On-screen Show (4:3)</PresentationFormat>
  <Paragraphs>43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Pyramid from The 5 Dysfunctions of a Team (Lencioni)</vt:lpstr>
      <vt:lpstr>Leadership-related terms and questions</vt:lpstr>
      <vt:lpstr>A few definitions of leadership</vt:lpstr>
      <vt:lpstr>PowerPoint Presentation</vt:lpstr>
    </vt:vector>
  </TitlesOfParts>
  <Company>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Dahlheimer, Seema</dc:creator>
  <cp:lastModifiedBy>Dahlheimer, Seema</cp:lastModifiedBy>
  <cp:revision>5</cp:revision>
  <dcterms:created xsi:type="dcterms:W3CDTF">2012-09-05T18:32:47Z</dcterms:created>
  <dcterms:modified xsi:type="dcterms:W3CDTF">2012-09-05T19:24:49Z</dcterms:modified>
</cp:coreProperties>
</file>